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Alfa Slab On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7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35" Type="http://schemas.openxmlformats.org/officeDocument/2006/relationships/font" Target="fonts/AlfaSlabOne-regular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9fe48d07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Class Activity</a:t>
            </a:r>
            <a:br>
              <a:rPr lang="en-PH"/>
            </a:br>
            <a:r>
              <a:rPr lang="en-PH"/>
              <a:t> Review it on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Do your own retrospective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Design your new experiment</a:t>
            </a:r>
            <a:br>
              <a:rPr lang="en-PH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Investor Pitches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The slides you need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How to present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Demo?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Sales Pitch</a:t>
            </a:r>
            <a:r>
              <a:rPr lang="en-PH"/>
              <a:t> - for those that have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Experiment Update - for those that no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If you have a customer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personas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a journey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89fe48d07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3ab0e332c_4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3ab0e332c_4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a3ab0e332c_4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3ab0e332c_4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3ab0e332c_4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a3ab0e332c_4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3ab0e332c_4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3ab0e332c_4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a3ab0e332c_4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3ab0e332c_4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3ab0e332c_4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a3ab0e332c_4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3ab0e332c_4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3ab0e332c_4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a3ab0e332c_4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3ab0e332c_6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3ab0e332c_6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a3ab0e332c_6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8f9afc54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To edit, you can create a copy under </a:t>
            </a:r>
            <a:r>
              <a:rPr b="1" lang="en-PH"/>
              <a:t>File &gt; Make a copy…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/>
              <a:t>Keep this blank</a:t>
            </a:r>
            <a:endParaRPr b="1"/>
          </a:p>
        </p:txBody>
      </p:sp>
      <p:sp>
        <p:nvSpPr>
          <p:cNvPr id="217" name="Google Shape;217;g78f9afc54c_0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3ab0e332c_5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3ab0e332c_5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a3ab0e332c_5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ab0e332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Class Activity</a:t>
            </a:r>
            <a:br>
              <a:rPr lang="en-PH"/>
            </a:br>
            <a:r>
              <a:rPr lang="en-PH"/>
              <a:t> Review it on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Do your own retrospective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Design your new experiment</a:t>
            </a:r>
            <a:br>
              <a:rPr lang="en-PH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Investor Pitches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The slides you need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How to present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Demo?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Sales Pitch - for those that have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Experiment Update - for those that no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If you have a customer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personas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a journey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a3ab0e33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3ab0e332c_0_2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Class Activity</a:t>
            </a:r>
            <a:br>
              <a:rPr lang="en-PH"/>
            </a:br>
            <a:r>
              <a:rPr lang="en-PH"/>
              <a:t> Review it on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Do your own retrospective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Design your new experiment</a:t>
            </a:r>
            <a:br>
              <a:rPr lang="en-PH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Investor Pitches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The slides you need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How to present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Demo?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Sales Pitch - for those that have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Experiment Update - for those that no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If you have a customer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personas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a journey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a3ab0e332c_0_2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3ab0e332c_0_2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Class Activity</a:t>
            </a:r>
            <a:br>
              <a:rPr lang="en-PH"/>
            </a:br>
            <a:r>
              <a:rPr lang="en-PH"/>
              <a:t> Review it on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Do your own retrospective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Design your new experiment</a:t>
            </a:r>
            <a:br>
              <a:rPr lang="en-PH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Investor Pitches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The slides you need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How to present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Demo?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Sales Pitch - for those that have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Experiment Update - for those that no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If you have a customer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personas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a journey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a3ab0e332c_0_2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ab0e332c_0_3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Class Activity</a:t>
            </a:r>
            <a:br>
              <a:rPr lang="en-PH"/>
            </a:br>
            <a:r>
              <a:rPr lang="en-PH"/>
              <a:t> Review it on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Do your own retrospective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Design your new experiment</a:t>
            </a:r>
            <a:br>
              <a:rPr lang="en-PH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Investor Pitches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The slides you need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How to present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Demo?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Sales Pitch - for those that have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Experiment Update - for those that no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u="sng"/>
              <a:t>If you have a customer</a:t>
            </a:r>
            <a:endParaRPr b="1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personas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make a journey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a3ab0e332c_0_3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3ab0e332c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3ab0e332c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a3ab0e332c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3ab0e332c_4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3ab0e332c_4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a3ab0e332c_4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3ab0e332c_4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3ab0e332c_4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a3ab0e332c_4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3ab0e332c_4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3ab0e332c_4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a3ab0e332c_4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89000" y="1149350"/>
            <a:ext cx="10414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89000" y="3536950"/>
            <a:ext cx="104142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5979516" y="6540500"/>
            <a:ext cx="2268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 sz="13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5.png"/><Relationship Id="rId5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29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hyperlink" Target="https://docs.google.com/document/d/1MaiNqZ_okBjm9sSC8THJd5Qo1Y5yQXaN83Hoaoh6DXA/edit#heading=h.alvbqfw14773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9" Type="http://schemas.openxmlformats.org/officeDocument/2006/relationships/image" Target="../media/image8.png"/><Relationship Id="rId5" Type="http://schemas.openxmlformats.org/officeDocument/2006/relationships/image" Target="../media/image7.jpg"/><Relationship Id="rId6" Type="http://schemas.openxmlformats.org/officeDocument/2006/relationships/image" Target="../media/image2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9" Type="http://schemas.openxmlformats.org/officeDocument/2006/relationships/image" Target="../media/image13.png"/><Relationship Id="rId5" Type="http://schemas.openxmlformats.org/officeDocument/2006/relationships/image" Target="../media/image7.jpg"/><Relationship Id="rId6" Type="http://schemas.openxmlformats.org/officeDocument/2006/relationships/image" Target="../media/image21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363138" y="5258100"/>
            <a:ext cx="4939500" cy="94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550" y="1905205"/>
            <a:ext cx="120609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t/>
            </a:r>
            <a:endParaRPr b="1" sz="7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764650" y="3721750"/>
            <a:ext cx="47301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9297" l="19008" r="17373" t="22364"/>
          <a:stretch/>
        </p:blipFill>
        <p:spPr>
          <a:xfrm>
            <a:off x="3689675" y="1961298"/>
            <a:ext cx="4939503" cy="201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889000" y="735500"/>
            <a:ext cx="10414200" cy="11025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UNFAIR ADVANTAGE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2102050" y="2423725"/>
            <a:ext cx="7988100" cy="27921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900">
                <a:solidFill>
                  <a:srgbClr val="FFFFFF"/>
                </a:solidFill>
              </a:rPr>
              <a:t>We have a unique idea that interacts with the customers. The viewers can also attend a breakout session where they can share their experiences and tips on how they can cope with academics.</a:t>
            </a:r>
            <a:endParaRPr sz="2900">
              <a:solidFill>
                <a:srgbClr val="FFFFFF"/>
              </a:solidFill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845541">
            <a:off x="121864" y="5368384"/>
            <a:ext cx="2088995" cy="270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889000" y="2054850"/>
            <a:ext cx="10022100" cy="14823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9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CHANNELS</a:t>
            </a:r>
            <a:endParaRPr b="1" sz="9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2107300" y="3367350"/>
            <a:ext cx="7585500" cy="7938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FFFFF"/>
                </a:solidFill>
              </a:rPr>
              <a:t>Soundcloud, Facebook live podcasts, Youtube, Own website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48136">
            <a:off x="9178752" y="3281075"/>
            <a:ext cx="2656128" cy="34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50208">
            <a:off x="499350" y="304900"/>
            <a:ext cx="1802501" cy="233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889000" y="543075"/>
            <a:ext cx="9884700" cy="10719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SEGMENTS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755100" y="1614975"/>
            <a:ext cx="10461900" cy="16239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➔"/>
            </a:pPr>
            <a:r>
              <a:rPr lang="en-PH">
                <a:solidFill>
                  <a:srgbClr val="FFFFFF"/>
                </a:solidFill>
              </a:rPr>
              <a:t>students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➔"/>
            </a:pPr>
            <a:r>
              <a:rPr lang="en-PH">
                <a:solidFill>
                  <a:srgbClr val="FFFFFF"/>
                </a:solidFill>
              </a:rPr>
              <a:t>teachers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➔"/>
            </a:pPr>
            <a:r>
              <a:rPr lang="en-PH">
                <a:solidFill>
                  <a:srgbClr val="FFFFFF"/>
                </a:solidFill>
              </a:rPr>
              <a:t>people with academic problems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➔"/>
            </a:pPr>
            <a:r>
              <a:rPr lang="en-PH">
                <a:solidFill>
                  <a:srgbClr val="FFFFFF"/>
                </a:solidFill>
              </a:rPr>
              <a:t>people who are interested in academic podcasts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818200" y="3704050"/>
            <a:ext cx="6555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5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EARLY ADOPTERS</a:t>
            </a:r>
            <a:endParaRPr b="1" sz="5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639250" y="4775950"/>
            <a:ext cx="43842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roxima Nova"/>
              <a:buChar char="➔"/>
            </a:pPr>
            <a:r>
              <a:rPr lang="en-PH" sz="2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IGB Group members</a:t>
            </a:r>
            <a:endParaRPr sz="2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98994">
            <a:off x="152399" y="3391276"/>
            <a:ext cx="2513398" cy="325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2069250" y="1436375"/>
            <a:ext cx="8053500" cy="11850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 STRUCTURE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871950" y="3042175"/>
            <a:ext cx="10448100" cy="14451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>
                <a:solidFill>
                  <a:srgbClr val="FFFFFF"/>
                </a:solidFill>
              </a:rPr>
              <a:t>Equipment: 300 PHP per microphone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>
                <a:solidFill>
                  <a:srgbClr val="FFFFFF"/>
                </a:solidFill>
              </a:rPr>
              <a:t>Hosts: 20% of the revenue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>
                <a:solidFill>
                  <a:srgbClr val="FFFFFF"/>
                </a:solidFill>
              </a:rPr>
              <a:t>Advertising: 100-300 PHP (or free from friends/family)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89087">
            <a:off x="9749315" y="49835"/>
            <a:ext cx="2115673" cy="273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889000" y="1395150"/>
            <a:ext cx="10414200" cy="11301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 STREAMS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523150" y="2891000"/>
            <a:ext cx="11145900" cy="20226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300">
                <a:solidFill>
                  <a:srgbClr val="FFFFFF"/>
                </a:solidFill>
              </a:rPr>
              <a:t>Membership/Monthly Subscription - Sorted by tiers: ( Php50, 100, 150, etc.)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300">
                <a:solidFill>
                  <a:srgbClr val="FFFFFF"/>
                </a:solidFill>
              </a:rPr>
              <a:t>Ad Revenue - ( depends on how much people will stream )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300">
                <a:solidFill>
                  <a:srgbClr val="FFFFFF"/>
                </a:solidFill>
              </a:rPr>
              <a:t>Direct Donation - ( depends on how much people will donate )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300">
                <a:solidFill>
                  <a:srgbClr val="FFFFFF"/>
                </a:solidFill>
              </a:rPr>
              <a:t>Sponsor/Foundational Support - ( depends on how much foundation/support will grant )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70859">
            <a:off x="-141167" y="-1258809"/>
            <a:ext cx="3193834" cy="413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889000" y="269175"/>
            <a:ext cx="10414200" cy="23241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889000" y="3536950"/>
            <a:ext cx="10414200" cy="7938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61198">
            <a:off x="7504327" y="1532846"/>
            <a:ext cx="2730349" cy="3532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/>
        </p:nvSpPr>
        <p:spPr>
          <a:xfrm>
            <a:off x="960800" y="4831025"/>
            <a:ext cx="21303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9961172">
            <a:off x="-739462" y="4091277"/>
            <a:ext cx="647824" cy="83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1699450" y="2095500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5050" y="2397675"/>
            <a:ext cx="46482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7135100" y="3394375"/>
            <a:ext cx="6650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/>
        </p:nvSpPr>
        <p:spPr>
          <a:xfrm>
            <a:off x="297092" y="114685"/>
            <a:ext cx="23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2400" cap="none" strike="noStrike">
                <a:latin typeface="Calibri"/>
                <a:ea typeface="Calibri"/>
                <a:cs typeface="Calibri"/>
                <a:sym typeface="Calibri"/>
              </a:rPr>
              <a:t>Lean Canvas</a:t>
            </a:r>
            <a:endParaRPr b="1" sz="2400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203267" y="892725"/>
            <a:ext cx="11727900" cy="53142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 txBox="1"/>
          <p:nvPr/>
        </p:nvSpPr>
        <p:spPr>
          <a:xfrm>
            <a:off x="5330638" y="114675"/>
            <a:ext cx="4118400" cy="57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PH" sz="1800">
                <a:latin typeface="Calibri"/>
                <a:ea typeface="Calibri"/>
                <a:cs typeface="Calibri"/>
                <a:sym typeface="Calibri"/>
              </a:rPr>
              <a:t>Namingaw 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Students with academic problems</a:t>
            </a:r>
            <a:endParaRPr sz="1200"/>
          </a:p>
        </p:txBody>
      </p:sp>
      <p:sp>
        <p:nvSpPr>
          <p:cNvPr id="222" name="Google Shape;222;p29"/>
          <p:cNvSpPr txBox="1"/>
          <p:nvPr/>
        </p:nvSpPr>
        <p:spPr>
          <a:xfrm>
            <a:off x="9652000" y="114684"/>
            <a:ext cx="2336700" cy="201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lang="en-PH" sz="1200">
                <a:latin typeface="Calibri"/>
                <a:ea typeface="Calibri"/>
                <a:cs typeface="Calibri"/>
                <a:sym typeface="Calibri"/>
              </a:rPr>
              <a:t>, 16, 2020</a:t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9652000" y="375182"/>
            <a:ext cx="2336700" cy="201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latin typeface="Calibri"/>
                <a:ea typeface="Calibri"/>
                <a:cs typeface="Calibri"/>
                <a:sym typeface="Calibri"/>
              </a:rPr>
              <a:t>Iteration </a:t>
            </a:r>
            <a:r>
              <a:rPr lang="en-PH" sz="1200"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203200" y="4868585"/>
            <a:ext cx="5864100" cy="13383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Cost Structure</a:t>
            </a:r>
            <a:endParaRPr b="1" i="0" sz="14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200"/>
              <a:t>Equipment:</a:t>
            </a:r>
            <a:r>
              <a:rPr lang="en-PH" sz="1200"/>
              <a:t> 300 PHP per microphone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200"/>
              <a:t>Hosts:</a:t>
            </a:r>
            <a:r>
              <a:rPr lang="en-PH" sz="1200"/>
              <a:t> 20% of the revenue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200"/>
              <a:t>Advertising:</a:t>
            </a:r>
            <a:r>
              <a:rPr lang="en-PH" sz="1200"/>
              <a:t> 100-300 PHP 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6067255" y="4868585"/>
            <a:ext cx="5864100" cy="13383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Revenue Streams</a:t>
            </a:r>
            <a:endParaRPr b="1" i="0" sz="14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Membership/Monthly Subscription - Sorted by tiers: [Php50, 100, 150, etc.]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Ad Revenue - [depends on how much people will stream]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Direct Donation - [depends on how much people will donate]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Sponsor/Foundational Support - [depends on how much a foundation/support will be granted]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203200" y="892725"/>
            <a:ext cx="2353200" cy="3975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Problem</a:t>
            </a:r>
            <a:endParaRPr b="1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latin typeface="Arial"/>
                <a:ea typeface="Arial"/>
                <a:cs typeface="Arial"/>
                <a:sym typeface="Arial"/>
              </a:rPr>
              <a:t>Top 3 problems of </a:t>
            </a:r>
            <a:r>
              <a:rPr lang="en-PH" sz="1200"/>
              <a:t>the customers / early adopters you identified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Lack of motivation 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Stress 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Too many requirements </a:t>
            </a:r>
            <a:endParaRPr sz="1200"/>
          </a:p>
        </p:txBody>
      </p:sp>
      <p:sp>
        <p:nvSpPr>
          <p:cNvPr id="227" name="Google Shape;227;p29"/>
          <p:cNvSpPr/>
          <p:nvPr/>
        </p:nvSpPr>
        <p:spPr>
          <a:xfrm>
            <a:off x="2556256" y="892725"/>
            <a:ext cx="2353200" cy="19878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Solution</a:t>
            </a:r>
            <a:endParaRPr b="1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200" u="none" cap="none" strike="noStrike">
                <a:latin typeface="Arial"/>
                <a:ea typeface="Arial"/>
                <a:cs typeface="Arial"/>
                <a:sym typeface="Arial"/>
              </a:rPr>
              <a:t>Top 3 </a:t>
            </a:r>
            <a:r>
              <a:rPr lang="en-PH" sz="1200"/>
              <a:t>solutions to the problems you identified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motivational podcast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consultations for mental health of students 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motivational seminar </a:t>
            </a:r>
            <a:endParaRPr sz="1200"/>
          </a:p>
        </p:txBody>
      </p:sp>
      <p:sp>
        <p:nvSpPr>
          <p:cNvPr id="228" name="Google Shape;228;p29"/>
          <p:cNvSpPr/>
          <p:nvPr/>
        </p:nvSpPr>
        <p:spPr>
          <a:xfrm>
            <a:off x="2556256" y="2880654"/>
            <a:ext cx="2353200" cy="19878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Key Metrics</a:t>
            </a:r>
            <a:endParaRPr b="1" i="0" sz="1400" u="none" cap="none" strike="noStrike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number of viewers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positive response for the customer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viewers suggesting for more contents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4872141" y="892725"/>
            <a:ext cx="2353200" cy="3975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Unique Value Proposition</a:t>
            </a:r>
            <a:endParaRPr b="1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Resolve to your academic problems by communicating with us.</a:t>
            </a:r>
            <a:endParaRPr sz="1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The best way to solve your academic problems is by getting help with someone so reach out with us.</a:t>
            </a:r>
            <a:endParaRPr sz="1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Improving academic techniques and skills for struggling students.</a:t>
            </a:r>
            <a:endParaRPr sz="1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Develop your emotional tolerance that can help with your studies.</a:t>
            </a:r>
            <a:endParaRPr sz="12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7225197" y="892725"/>
            <a:ext cx="2353200" cy="19878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Unfair Advantage</a:t>
            </a:r>
            <a:endParaRPr b="1" i="0" sz="14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We have a unique idea that interacts with the customers. The viewers can also attend a breakout session where they can share their experiences and tips on how they can cope with academics.</a:t>
            </a:r>
            <a:endParaRPr sz="1200">
              <a:highlight>
                <a:srgbClr val="FFFF00"/>
              </a:highlight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7225197" y="2880654"/>
            <a:ext cx="2353200" cy="19878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Channels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S</a:t>
            </a:r>
            <a:r>
              <a:rPr lang="en-PH" sz="1200"/>
              <a:t>oundcloud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Facebook Live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Youtube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PH" sz="1200"/>
              <a:t>Own Website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9578253" y="892725"/>
            <a:ext cx="2353200" cy="3975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16200038" scaled="0"/>
          </a:gra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/>
              <a:t>Customer Segments</a:t>
            </a:r>
            <a:endParaRPr b="1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PH" sz="1200"/>
              <a:t>Students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PH" sz="1200"/>
              <a:t>Teachers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PH" sz="1200"/>
              <a:t>People with academic problems</a:t>
            </a:r>
            <a:endParaRPr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PH" sz="1200"/>
              <a:t>People who are interested in academic-related podcasts</a:t>
            </a:r>
            <a:endParaRPr b="1"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2337788" y="6257596"/>
            <a:ext cx="159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latin typeface="Arial"/>
                <a:ea typeface="Arial"/>
                <a:cs typeface="Arial"/>
                <a:sym typeface="Arial"/>
              </a:rPr>
              <a:t>PRODUCT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8307640" y="6257596"/>
            <a:ext cx="138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PH" sz="1600" u="none" cap="none" strike="noStrike">
                <a:latin typeface="Arial"/>
                <a:ea typeface="Arial"/>
                <a:cs typeface="Arial"/>
                <a:sym typeface="Arial"/>
              </a:rPr>
              <a:t>MARKET</a:t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203200" y="3530075"/>
            <a:ext cx="2353200" cy="1338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200"/>
              <a:t>Existing Alternative</a:t>
            </a:r>
            <a:endParaRPr b="1"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/>
              <a:t>Join seminars and programs about mental health</a:t>
            </a:r>
            <a:r>
              <a:rPr lang="en-PH" sz="1200">
                <a:highlight>
                  <a:schemeClr val="lt1"/>
                </a:highlight>
              </a:rPr>
              <a:t> 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9541075" y="3530150"/>
            <a:ext cx="2353200" cy="1338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200"/>
              <a:t>Early Adopters</a:t>
            </a:r>
            <a:endParaRPr b="1" sz="1200"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PH" sz="1200"/>
              <a:t>IGB group members</a:t>
            </a:r>
            <a:endParaRPr sz="12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2228075" y="114675"/>
            <a:ext cx="2851800" cy="57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12 - RHYTHM</a:t>
            </a:r>
            <a:br>
              <a:rPr b="1" lang="en-PH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PH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IGB</a:t>
            </a:r>
            <a:endParaRPr b="1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889000" y="1395150"/>
            <a:ext cx="10414200" cy="11301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1 AND RUBRICS: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523150" y="2891000"/>
            <a:ext cx="11145900" cy="20226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300" u="sng">
                <a:solidFill>
                  <a:schemeClr val="hlink"/>
                </a:solidFill>
                <a:hlinkClick r:id="rId4"/>
              </a:rPr>
              <a:t>https://docs.google.com/document/d/1MaiNqZ_okBjm9sSC8THJd5Qo1Y5yQXaN83Hoaoh6DXA/edit#heading=h.alvbqfw14773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57918">
            <a:off x="9635540" y="3526279"/>
            <a:ext cx="2648164" cy="342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91787">
            <a:off x="-111638" y="-425710"/>
            <a:ext cx="2137728" cy="276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10269" y="607350"/>
            <a:ext cx="7682400" cy="1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t/>
            </a:r>
            <a:endParaRPr b="1" sz="7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509638" y="5123700"/>
            <a:ext cx="11727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00">
              <a:solidFill>
                <a:srgbClr val="F3F3F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9537750" y="1255150"/>
            <a:ext cx="1924500" cy="27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3650163" y="-519845"/>
            <a:ext cx="4891674" cy="632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58589" l="15744" r="58481" t="25296"/>
          <a:stretch/>
        </p:blipFill>
        <p:spPr>
          <a:xfrm>
            <a:off x="5219925" y="4740200"/>
            <a:ext cx="1750700" cy="154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b="59545" l="0" r="51723" t="0"/>
          <a:stretch/>
        </p:blipFill>
        <p:spPr>
          <a:xfrm>
            <a:off x="-704825" y="-1677150"/>
            <a:ext cx="2949873" cy="349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363138" y="5258100"/>
            <a:ext cx="4939500" cy="94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70300" y="375025"/>
            <a:ext cx="7646700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t/>
            </a:r>
            <a:endParaRPr b="1" sz="7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942025" y="1539650"/>
            <a:ext cx="6507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25" y="1928650"/>
            <a:ext cx="2375901" cy="23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550" y="1928650"/>
            <a:ext cx="2375901" cy="23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175" y="1928650"/>
            <a:ext cx="2375901" cy="23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975" y="1928650"/>
            <a:ext cx="2375901" cy="23759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219200" y="2876605"/>
            <a:ext cx="97536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b="58874" l="16076" r="34335" t="23012"/>
          <a:stretch/>
        </p:blipFill>
        <p:spPr>
          <a:xfrm>
            <a:off x="305876" y="276425"/>
            <a:ext cx="2646947" cy="136760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612600" y="5727650"/>
            <a:ext cx="5136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350" y="3571851"/>
            <a:ext cx="4497300" cy="22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5550" y="3571851"/>
            <a:ext cx="4497300" cy="22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4175" y="3501762"/>
            <a:ext cx="4858626" cy="242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82800" y="3508213"/>
            <a:ext cx="4751802" cy="237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363138" y="5258100"/>
            <a:ext cx="4939500" cy="94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470300" y="375025"/>
            <a:ext cx="7646700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t/>
            </a:r>
            <a:endParaRPr b="1" sz="7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942025" y="1539650"/>
            <a:ext cx="6507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913" y="1860875"/>
            <a:ext cx="2375901" cy="23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300" y="1860875"/>
            <a:ext cx="2375901" cy="23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5100" y="1860875"/>
            <a:ext cx="2375901" cy="237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53125" y="4074175"/>
            <a:ext cx="277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3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7726700" y="4311475"/>
            <a:ext cx="30000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6">
            <a:alphaModFix/>
          </a:blip>
          <a:srcRect b="60257" l="0" r="36004" t="0"/>
          <a:stretch/>
        </p:blipFill>
        <p:spPr>
          <a:xfrm>
            <a:off x="-552175" y="-1461075"/>
            <a:ext cx="3415902" cy="300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1279" y="3417388"/>
            <a:ext cx="4579548" cy="22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6450" y="3417400"/>
            <a:ext cx="4579500" cy="22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3550" y="3417400"/>
            <a:ext cx="4579500" cy="22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363138" y="5258100"/>
            <a:ext cx="4939500" cy="94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70275" y="568950"/>
            <a:ext cx="7646700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t/>
            </a:r>
            <a:endParaRPr b="1" sz="7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942025" y="1539650"/>
            <a:ext cx="6507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1823" l="10140" r="9699" t="3182"/>
          <a:stretch/>
        </p:blipFill>
        <p:spPr>
          <a:xfrm>
            <a:off x="1905000" y="658100"/>
            <a:ext cx="8428174" cy="56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838675" y="6089950"/>
            <a:ext cx="56517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https://img.utdstc.com/screen/13/among-us-4.png:300</a:t>
            </a:r>
            <a:endParaRPr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-261100" y="653000"/>
            <a:ext cx="4960200" cy="9072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5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</a:t>
            </a:r>
            <a:endParaRPr b="1" sz="5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966875" y="3151925"/>
            <a:ext cx="3507600" cy="11979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 sz="5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SOLUTION:</a:t>
            </a:r>
            <a:endParaRPr b="1" sz="5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25950" y="1844650"/>
            <a:ext cx="496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900"/>
              <a:buFont typeface="Proxima Nova"/>
              <a:buChar char="★"/>
            </a:pPr>
            <a:r>
              <a:rPr lang="en-PH" sz="29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motivation</a:t>
            </a:r>
            <a:endParaRPr sz="29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900"/>
              <a:buFont typeface="Proxima Nova"/>
              <a:buChar char="★"/>
            </a:pPr>
            <a:r>
              <a:rPr lang="en-PH" sz="29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Stress</a:t>
            </a:r>
            <a:endParaRPr sz="29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900"/>
              <a:buFont typeface="Proxima Nova"/>
              <a:buChar char="★"/>
            </a:pPr>
            <a:r>
              <a:rPr lang="en-PH" sz="29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Too many requirements</a:t>
            </a:r>
            <a:endParaRPr sz="29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69850" y="1560200"/>
            <a:ext cx="49602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Top 3  problems of the customers / early adopters identified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775525" y="4349825"/>
            <a:ext cx="49602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720425" y="4086075"/>
            <a:ext cx="49602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Char char="★"/>
            </a:pPr>
            <a:r>
              <a:rPr lang="en-PH"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Motivational podcast</a:t>
            </a:r>
            <a:endParaRPr sz="28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Char char="★"/>
            </a:pPr>
            <a:r>
              <a:rPr lang="en-PH"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Consultations for mental health for students</a:t>
            </a:r>
            <a:endParaRPr sz="28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Proxima Nova"/>
              <a:buChar char="★"/>
            </a:pPr>
            <a:r>
              <a:rPr lang="en-PH" sz="2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Motivational seminar</a:t>
            </a:r>
            <a:endParaRPr sz="28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30558">
            <a:off x="517876" y="4019448"/>
            <a:ext cx="2243157" cy="290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18565">
            <a:off x="9337943" y="-101199"/>
            <a:ext cx="2243159" cy="290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1682850" y="2635325"/>
            <a:ext cx="8826300" cy="7938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EXISTING ALTERNATIVE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89000" y="3536950"/>
            <a:ext cx="10414200" cy="7938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FFFFFF"/>
                </a:solidFill>
              </a:rPr>
              <a:t>Join seminars and programs about mental health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310397">
            <a:off x="9416551" y="3907575"/>
            <a:ext cx="2043268" cy="26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2715000" y="735475"/>
            <a:ext cx="6762000" cy="12486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METRICS: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26850" y="2973450"/>
            <a:ext cx="10475700" cy="21186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★"/>
            </a:pPr>
            <a:r>
              <a:rPr lang="en-PH" sz="2700">
                <a:solidFill>
                  <a:srgbClr val="FFFFFF"/>
                </a:solidFill>
              </a:rPr>
              <a:t>Number of viewers</a:t>
            </a:r>
            <a:endParaRPr sz="2700">
              <a:solidFill>
                <a:srgbClr val="FFFFFF"/>
              </a:solidFill>
            </a:endParaRPr>
          </a:p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★"/>
            </a:pPr>
            <a:r>
              <a:rPr lang="en-PH" sz="2700">
                <a:solidFill>
                  <a:srgbClr val="FFFFFF"/>
                </a:solidFill>
              </a:rPr>
              <a:t>Positive response for the customer</a:t>
            </a:r>
            <a:endParaRPr sz="2700">
              <a:solidFill>
                <a:srgbClr val="FFFFFF"/>
              </a:solidFill>
            </a:endParaRPr>
          </a:p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★"/>
            </a:pPr>
            <a:r>
              <a:rPr lang="en-PH" sz="2700">
                <a:solidFill>
                  <a:srgbClr val="FFFFFF"/>
                </a:solidFill>
              </a:rPr>
              <a:t>Viewers suggesting for more contents.</a:t>
            </a:r>
            <a:endParaRPr sz="2700">
              <a:solidFill>
                <a:srgbClr val="FFFFFF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11173">
            <a:off x="349611" y="449692"/>
            <a:ext cx="2037530" cy="263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597100" y="584275"/>
            <a:ext cx="10998000" cy="1294800"/>
          </a:xfrm>
          <a:prstGeom prst="rect">
            <a:avLst/>
          </a:prstGeom>
        </p:spPr>
        <p:txBody>
          <a:bodyPr anchorCtr="0" anchor="b" bIns="25400" lIns="25400" spcFirstLastPara="1" rIns="25400" wrap="square" tIns="25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PH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UNIQUE VALUE PROPOSITION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754650" y="2329700"/>
            <a:ext cx="4975200" cy="42330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Char char="★"/>
            </a:pPr>
            <a:r>
              <a:rPr lang="en-PH" sz="3100">
                <a:solidFill>
                  <a:srgbClr val="FFFFFF"/>
                </a:solidFill>
              </a:rPr>
              <a:t>Resolve to your academic problems by communicating with us.</a:t>
            </a:r>
            <a:endParaRPr sz="3100">
              <a:solidFill>
                <a:srgbClr val="FFFFF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Char char="★"/>
            </a:pPr>
            <a:r>
              <a:rPr lang="en-PH" sz="3100">
                <a:solidFill>
                  <a:srgbClr val="FFFFFF"/>
                </a:solidFill>
              </a:rPr>
              <a:t>The best way to solve your academic problems is by getting help with someone so reach out with us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5992125" y="2329700"/>
            <a:ext cx="4975200" cy="4233000"/>
          </a:xfrm>
          <a:prstGeom prst="rect">
            <a:avLst/>
          </a:prstGeom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Char char="★"/>
            </a:pPr>
            <a:r>
              <a:rPr lang="en-PH" sz="3100">
                <a:solidFill>
                  <a:srgbClr val="FFFFFF"/>
                </a:solidFill>
              </a:rPr>
              <a:t>Improving academic techniques and skills for struggling students</a:t>
            </a:r>
            <a:endParaRPr sz="3100">
              <a:solidFill>
                <a:srgbClr val="FFFFF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Char char="★"/>
            </a:pPr>
            <a:r>
              <a:rPr lang="en-PH" sz="3100">
                <a:solidFill>
                  <a:srgbClr val="FFFFFF"/>
                </a:solidFill>
              </a:rPr>
              <a:t>Develop your emotional tolerance that can help with your studies.</a:t>
            </a:r>
            <a:endParaRPr sz="3100">
              <a:solidFill>
                <a:srgbClr val="FFFFFF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57918">
            <a:off x="9570340" y="3526279"/>
            <a:ext cx="2648164" cy="342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